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5"/>
  </p:notesMasterIdLst>
  <p:handoutMasterIdLst>
    <p:handoutMasterId r:id="rId26"/>
  </p:handoutMasterIdLst>
  <p:sldIdLst>
    <p:sldId id="2076136272" r:id="rId6"/>
    <p:sldId id="2076136274" r:id="rId7"/>
    <p:sldId id="2076136245" r:id="rId8"/>
    <p:sldId id="2076136289" r:id="rId9"/>
    <p:sldId id="2076136301" r:id="rId10"/>
    <p:sldId id="2076136302" r:id="rId11"/>
    <p:sldId id="2076136306" r:id="rId12"/>
    <p:sldId id="2076136304" r:id="rId13"/>
    <p:sldId id="2076136309" r:id="rId14"/>
    <p:sldId id="2076136290" r:id="rId15"/>
    <p:sldId id="2076136308" r:id="rId16"/>
    <p:sldId id="2076136305" r:id="rId17"/>
    <p:sldId id="2076136311" r:id="rId18"/>
    <p:sldId id="2076136303" r:id="rId19"/>
    <p:sldId id="2076136312" r:id="rId20"/>
    <p:sldId id="2076136310" r:id="rId21"/>
    <p:sldId id="2076136288" r:id="rId22"/>
    <p:sldId id="2076136292" r:id="rId23"/>
    <p:sldId id="2076136279" r:id="rId24"/>
  </p:sldIdLst>
  <p:sldSz cx="14630400" cy="82296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Semibold (Headings)" panose="020B0604020202020204" charset="0"/>
      <p:regular r:id="rId35"/>
      <p:bold r:id="rId36"/>
      <p:italic r:id="rId37"/>
      <p:boldItalic r:id="rId38"/>
    </p:embeddedFont>
    <p:embeddedFont>
      <p:font typeface="Poppins Light" panose="020B0604020202020204" charset="0"/>
      <p:regular r:id="rId39"/>
      <p:italic r:id="rId40"/>
    </p:embeddedFont>
    <p:embeddedFont>
      <p:font typeface="Poppins" panose="020B0604020202020204" charset="0"/>
      <p:regular r:id="rId41"/>
      <p:bold r:id="rId42"/>
      <p:italic r:id="rId43"/>
      <p:boldItalic r:id="rId44"/>
    </p:embeddedFont>
    <p:embeddedFont>
      <p:font typeface="Segoe UI Semibold" panose="020B0702040204020203" pitchFamily="34" charset="0"/>
      <p:bold r:id="rId45"/>
      <p:boldItalic r:id="rId46"/>
    </p:embeddedFont>
    <p:embeddedFont>
      <p:font typeface="Segoe UI Black" panose="020B0A02040204020203" pitchFamily="34" charset="0"/>
      <p:bold r:id="rId47"/>
      <p:boldItalic r:id="rId48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89"/>
            <p14:sldId id="2076136301"/>
            <p14:sldId id="2076136302"/>
            <p14:sldId id="2076136306"/>
            <p14:sldId id="2076136304"/>
            <p14:sldId id="2076136309"/>
            <p14:sldId id="2076136290"/>
            <p14:sldId id="2076136308"/>
            <p14:sldId id="2076136305"/>
            <p14:sldId id="2076136311"/>
            <p14:sldId id="2076136303"/>
            <p14:sldId id="2076136312"/>
            <p14:sldId id="2076136310"/>
            <p14:sldId id="2076136288"/>
            <p14:sldId id="207613629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37AE2-3A59-1B59-1731-A167165C9965}" v="27" dt="2022-09-22T07:35:12.280"/>
    <p1510:client id="{4538AFAD-23FB-4633-AB37-911C2387CD42}" v="31" dt="2022-09-29T00:50:09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8" autoAdjust="0"/>
    <p:restoredTop sz="94194" autoAdjust="0"/>
  </p:normalViewPr>
  <p:slideViewPr>
    <p:cSldViewPr snapToGrid="0" snapToObjects="1">
      <p:cViewPr varScale="1">
        <p:scale>
          <a:sx n="59" d="100"/>
          <a:sy n="59" d="100"/>
        </p:scale>
        <p:origin x="120" y="5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3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5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10/18/2022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=""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=""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=""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=""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=""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=""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=""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=""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="" xmlns:a16="http://schemas.microsoft.com/office/drawing/2014/main" id="{32B5FFBF-552A-4973-B5B3-9EE3A76518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="" xmlns:a16="http://schemas.microsoft.com/office/drawing/2014/main" id="{90E0CE0A-15D7-405F-8DFA-B7F5AF47B0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="" xmlns:a16="http://schemas.microsoft.com/office/drawing/2014/main" id="{09835393-211C-428D-B22F-51EE7A413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="" xmlns:a16="http://schemas.microsoft.com/office/drawing/2014/main" id="{7A01D5E4-0370-4DB3-ABE5-512F420510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=""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=""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=""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=""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=""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=""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=""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=""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=""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/>
              </a: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="" xmlns:a16="http://schemas.microsoft.com/office/drawing/2014/main" id="{792F544B-12A2-448A-8B83-A569B40D6C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=""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=""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=""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=""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=""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="" xmlns:a16="http://schemas.microsoft.com/office/drawing/2014/main" id="{DA4F9A03-A77F-4EE7-A459-3495C090DB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=""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=""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=""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=""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=""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="" xmlns:a16="http://schemas.microsoft.com/office/drawing/2014/main" id="{50B35C9F-DD4A-4B7B-8A3F-24EFDC890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=""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=""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=""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=""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=""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="" xmlns:a16="http://schemas.microsoft.com/office/drawing/2014/main" id="{758D6797-3F1D-4801-84D5-2FE876D7E4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=""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=""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=""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=""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=""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="" xmlns:a16="http://schemas.microsoft.com/office/drawing/2014/main" id="{454FCBEE-41DD-4195-8892-8B4F253AAE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=""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=""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=""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=""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=""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="" xmlns:a16="http://schemas.microsoft.com/office/drawing/2014/main" id="{DD114070-12CB-4F99-A811-02094A4AA7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="" xmlns:a16="http://schemas.microsoft.com/office/drawing/2014/main" id="{884758BB-E952-46B2-BA4B-D521D18639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=""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=""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=""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=""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="" xmlns:a16="http://schemas.microsoft.com/office/drawing/2014/main" id="{F7BB1FE4-8B6E-43B4-BB51-6B23ABCBBC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=""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="" xmlns:a16="http://schemas.microsoft.com/office/drawing/2014/main" id="{986CA423-A626-45BC-B619-4C0EA5DD47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=""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="" xmlns:a16="http://schemas.microsoft.com/office/drawing/2014/main" id="{32B5FFBF-552A-4973-B5B3-9EE3A76518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="" xmlns:a16="http://schemas.microsoft.com/office/drawing/2014/main" id="{90E0CE0A-15D7-405F-8DFA-B7F5AF47B0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="" xmlns:a16="http://schemas.microsoft.com/office/drawing/2014/main" id="{09835393-211C-428D-B22F-51EE7A413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="" xmlns:a16="http://schemas.microsoft.com/office/drawing/2014/main" id="{7A01D5E4-0370-4DB3-ABE5-512F420510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=""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=""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=""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=""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=""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=""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=""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=""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=""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/>
              </a: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="" xmlns:a16="http://schemas.microsoft.com/office/drawing/2014/main" id="{792F544B-12A2-448A-8B83-A569B40D6C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=""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=""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=""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=""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=""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="" xmlns:a16="http://schemas.microsoft.com/office/drawing/2014/main" id="{DA4F9A03-A77F-4EE7-A459-3495C090DB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=""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=""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=""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=""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=""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="" xmlns:a16="http://schemas.microsoft.com/office/drawing/2014/main" id="{50B35C9F-DD4A-4B7B-8A3F-24EFDC890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=""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=""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=""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=""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=""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="" xmlns:a16="http://schemas.microsoft.com/office/drawing/2014/main" id="{758D6797-3F1D-4801-84D5-2FE876D7E4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=""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=""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=""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=""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=""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="" xmlns:a16="http://schemas.microsoft.com/office/drawing/2014/main" id="{454FCBEE-41DD-4195-8892-8B4F253AAE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=""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=""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=""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=""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=""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="" xmlns:a16="http://schemas.microsoft.com/office/drawing/2014/main" id="{DD114070-12CB-4F99-A811-02094A4AA7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="" xmlns:a16="http://schemas.microsoft.com/office/drawing/2014/main" id="{884758BB-E952-46B2-BA4B-D521D18639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=""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=""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=""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=""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="" xmlns:a16="http://schemas.microsoft.com/office/drawing/2014/main" id="{F7BB1FE4-8B6E-43B4-BB51-6B23ABCBBC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=""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="" xmlns:a16="http://schemas.microsoft.com/office/drawing/2014/main" id="{986CA423-A626-45BC-B619-4C0EA5DD47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=""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041575"/>
            <a:ext cx="11772770" cy="1196610"/>
          </a:xfrm>
        </p:spPr>
        <p:txBody>
          <a:bodyPr/>
          <a:lstStyle/>
          <a:p>
            <a:r>
              <a:rPr lang="en-IN" dirty="0" smtClean="0"/>
              <a:t>Demo 1: Create Runbook to Schedule Runtime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Virtual Machine, Containers, Kubernetes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10401170" cy="1196610"/>
          </a:xfrm>
        </p:spPr>
        <p:txBody>
          <a:bodyPr/>
          <a:lstStyle/>
          <a:p>
            <a:r>
              <a:rPr lang="en-IN" dirty="0" smtClean="0"/>
              <a:t>Automation Runbooks vs Function App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510796"/>
              </p:ext>
            </p:extLst>
          </p:nvPr>
        </p:nvGraphicFramePr>
        <p:xfrm>
          <a:off x="522642" y="1485902"/>
          <a:ext cx="13557871" cy="607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133"/>
                <a:gridCol w="7140738"/>
              </a:tblGrid>
              <a:tr h="704167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Runbook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Function App</a:t>
                      </a:r>
                      <a:endParaRPr lang="en-IN" dirty="0"/>
                    </a:p>
                  </a:txBody>
                  <a:tcPr/>
                </a:tc>
              </a:tr>
              <a:tr h="43641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Schedule long running backend</a:t>
                      </a:r>
                      <a:r>
                        <a:rPr lang="en-IN" sz="1600" baseline="0" dirty="0" smtClean="0"/>
                        <a:t> </a:t>
                      </a:r>
                      <a:r>
                        <a:rPr lang="en-IN" sz="1600" baseline="0" dirty="0" smtClean="0"/>
                        <a:t>tasks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Small</a:t>
                      </a:r>
                      <a:r>
                        <a:rPr lang="en-IN" sz="1600" baseline="0" dirty="0" smtClean="0"/>
                        <a:t> task Processing (10 min)</a:t>
                      </a:r>
                      <a:endParaRPr lang="en-IN" sz="1600" dirty="0"/>
                    </a:p>
                  </a:txBody>
                  <a:tcPr/>
                </a:tc>
              </a:tr>
              <a:tr h="31748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No Plan upgrade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Basic, Standard,</a:t>
                      </a:r>
                      <a:r>
                        <a:rPr lang="en-IN" sz="1600" baseline="0" dirty="0" smtClean="0"/>
                        <a:t> Premium Plan</a:t>
                      </a:r>
                      <a:endParaRPr lang="en-IN" sz="1600" dirty="0"/>
                    </a:p>
                  </a:txBody>
                  <a:tcPr/>
                </a:tc>
              </a:tr>
              <a:tr h="31748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PowerShell, </a:t>
                      </a:r>
                      <a:r>
                        <a:rPr lang="en-IN" sz="1600" dirty="0" smtClean="0"/>
                        <a:t>Python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Runtime - .NET, Nodejs,</a:t>
                      </a:r>
                      <a:r>
                        <a:rPr lang="en-IN" sz="1600" baseline="0" dirty="0" smtClean="0"/>
                        <a:t> </a:t>
                      </a:r>
                      <a:r>
                        <a:rPr lang="en-IN" sz="1600" dirty="0" smtClean="0"/>
                        <a:t>Python, Java, PowerShell Core</a:t>
                      </a:r>
                      <a:endParaRPr lang="en-IN" sz="1600" dirty="0"/>
                    </a:p>
                  </a:txBody>
                  <a:tcPr/>
                </a:tc>
              </a:tr>
              <a:tr h="317480">
                <a:tc>
                  <a:txBody>
                    <a:bodyPr/>
                    <a:lstStyle/>
                    <a:p>
                      <a:r>
                        <a:rPr lang="en-IN" sz="1600" baseline="0" dirty="0" smtClean="0"/>
                        <a:t>Hybrid Run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Local</a:t>
                      </a:r>
                      <a:r>
                        <a:rPr lang="en-IN" sz="1600" baseline="0" dirty="0" smtClean="0"/>
                        <a:t> Run</a:t>
                      </a:r>
                      <a:endParaRPr lang="en-IN" sz="1600" dirty="0"/>
                    </a:p>
                  </a:txBody>
                  <a:tcPr/>
                </a:tc>
              </a:tr>
              <a:tr h="392718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73" y="3800534"/>
            <a:ext cx="6090429" cy="3705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473" y="3937476"/>
            <a:ext cx="6664830" cy="34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792556" cy="598305"/>
          </a:xfrm>
        </p:spPr>
        <p:txBody>
          <a:bodyPr/>
          <a:lstStyle/>
          <a:p>
            <a:r>
              <a:rPr lang="en-IN" dirty="0" smtClean="0"/>
              <a:t>Update Management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555218"/>
            <a:ext cx="11648421" cy="3693319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Update/ Patching </a:t>
            </a:r>
            <a:r>
              <a:rPr lang="en-US" dirty="0"/>
              <a:t>servers is critical to ensure that IT infrastructure remains </a:t>
            </a:r>
            <a:r>
              <a:rPr lang="en-US" dirty="0" smtClean="0"/>
              <a:t>secure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Orchestrate </a:t>
            </a:r>
            <a:r>
              <a:rPr lang="en-US" dirty="0"/>
              <a:t>the installation of updates within a defined maintenance window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Get </a:t>
            </a:r>
            <a:r>
              <a:rPr lang="en-US" dirty="0"/>
              <a:t>visibility of update compliance across Azure, on-premises, and other </a:t>
            </a:r>
            <a:r>
              <a:rPr lang="en-US" dirty="0" smtClean="0"/>
              <a:t>clouds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Include / Exclude </a:t>
            </a:r>
            <a:r>
              <a:rPr lang="en-US" dirty="0"/>
              <a:t>VMs from Update Management as </a:t>
            </a:r>
            <a:r>
              <a:rPr lang="en-US" dirty="0" smtClean="0"/>
              <a:t>per need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307" y="4468793"/>
            <a:ext cx="2857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6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792556" cy="598305"/>
          </a:xfrm>
        </p:spPr>
        <p:txBody>
          <a:bodyPr/>
          <a:lstStyle/>
          <a:p>
            <a:r>
              <a:rPr lang="en-IN" dirty="0" smtClean="0"/>
              <a:t>Azure Automanage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555218"/>
            <a:ext cx="11648421" cy="2954655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Intelligently onboard </a:t>
            </a:r>
            <a:r>
              <a:rPr lang="en-US" dirty="0"/>
              <a:t>virtual machines to select best practices Azure </a:t>
            </a:r>
            <a:r>
              <a:rPr lang="en-US" dirty="0" smtClean="0"/>
              <a:t>services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Automatically </a:t>
            </a:r>
            <a:r>
              <a:rPr lang="en-US" dirty="0"/>
              <a:t>configures each service per Azure best </a:t>
            </a:r>
            <a:r>
              <a:rPr lang="en-US" dirty="0" smtClean="0"/>
              <a:t>practices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Supports </a:t>
            </a:r>
            <a:r>
              <a:rPr lang="en-US" dirty="0"/>
              <a:t>customization of best practice </a:t>
            </a:r>
            <a:r>
              <a:rPr lang="en-US" dirty="0" smtClean="0"/>
              <a:t>services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Monitors </a:t>
            </a:r>
            <a:r>
              <a:rPr lang="en-US" dirty="0"/>
              <a:t>for drift and </a:t>
            </a:r>
            <a:r>
              <a:rPr lang="en-US" dirty="0" smtClean="0"/>
              <a:t>auto corrects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45" y="3641273"/>
            <a:ext cx="6342002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041575"/>
            <a:ext cx="10972800" cy="1196610"/>
          </a:xfrm>
        </p:spPr>
        <p:txBody>
          <a:bodyPr/>
          <a:lstStyle/>
          <a:p>
            <a:r>
              <a:rPr lang="en-IN" dirty="0" smtClean="0"/>
              <a:t>Demo 2: Setup Update Management and </a:t>
            </a:r>
            <a:r>
              <a:rPr lang="en-IN" dirty="0" smtClean="0"/>
              <a:t>Automanage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Virtual Machine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13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7886570" cy="1387472"/>
          </a:xfrm>
        </p:spPr>
        <p:txBody>
          <a:bodyPr/>
          <a:lstStyle/>
          <a:p>
            <a:r>
              <a:rPr lang="en-IN" dirty="0" smtClean="0"/>
              <a:t>Azure Automanage Screenshot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555218"/>
            <a:ext cx="11648421" cy="623697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59" y="2639211"/>
            <a:ext cx="13459062" cy="297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792556" cy="598305"/>
          </a:xfrm>
        </p:spPr>
        <p:txBody>
          <a:bodyPr/>
          <a:lstStyle/>
          <a:p>
            <a:r>
              <a:rPr lang="en-IN" dirty="0" smtClean="0"/>
              <a:t>Automation Benefits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555218"/>
            <a:ext cx="11648421" cy="4431983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Minimal </a:t>
            </a:r>
            <a:r>
              <a:rPr lang="en-US" dirty="0"/>
              <a:t>upfront investment in software or </a:t>
            </a:r>
            <a:r>
              <a:rPr lang="en-US" dirty="0" smtClean="0"/>
              <a:t>infrastructure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PAYG pricing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Possibly Global </a:t>
            </a:r>
            <a:r>
              <a:rPr lang="en-US" dirty="0"/>
              <a:t>deployment is </a:t>
            </a:r>
            <a:r>
              <a:rPr lang="en-US" dirty="0" smtClean="0"/>
              <a:t>at </a:t>
            </a:r>
            <a:r>
              <a:rPr lang="en-US" dirty="0"/>
              <a:t>the click of a </a:t>
            </a:r>
            <a:r>
              <a:rPr lang="en-US" dirty="0" smtClean="0"/>
              <a:t>mouse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SaaS in nature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Ability </a:t>
            </a:r>
            <a:r>
              <a:rPr lang="en-US" dirty="0"/>
              <a:t>to execute runbooks </a:t>
            </a:r>
            <a:r>
              <a:rPr lang="en-US" dirty="0" smtClean="0"/>
              <a:t>on premise </a:t>
            </a:r>
            <a:r>
              <a:rPr lang="en-US" dirty="0"/>
              <a:t>and keep data within your data center.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6B5ACA0-6EF5-3232-6706-6CDE50A2DD58}"/>
              </a:ext>
            </a:extLst>
          </p:cNvPr>
          <p:cNvSpPr/>
          <p:nvPr/>
        </p:nvSpPr>
        <p:spPr>
          <a:xfrm>
            <a:off x="4454738" y="386438"/>
            <a:ext cx="5720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="" xmlns:a16="http://schemas.microsoft.com/office/drawing/2014/main" id="{5891F511-20E6-9967-5DC8-9BC88E53D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78" y="1309768"/>
            <a:ext cx="3378377" cy="13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Manish Ranglani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3FB464EC-8180-48FF-8846-E49F5531B9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3DD20D9-1250-43D9-B819-A74C0C3B44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0229" y="2463467"/>
            <a:ext cx="4686170" cy="676725"/>
          </a:xfrm>
        </p:spPr>
        <p:txBody>
          <a:bodyPr/>
          <a:lstStyle/>
          <a:p>
            <a:r>
              <a:rPr lang="en-IN" dirty="0"/>
              <a:t>Automation Appetite</a:t>
            </a:r>
          </a:p>
        </p:txBody>
      </p: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 smtClean="0">
                <a:latin typeface="Segoe UI"/>
                <a:cs typeface="Segoe UI"/>
              </a:rPr>
              <a:t>Manish Ranglani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6870874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 smtClean="0">
                <a:latin typeface="Segoe UI"/>
                <a:cs typeface="Segoe UI"/>
              </a:rPr>
              <a:t>Cloud Manager, Datamatics Global Service Limited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80" y="5236753"/>
            <a:ext cx="690849" cy="690849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985808BD-ED85-4361-809F-707298FFDF90}"/>
              </a:ext>
            </a:extLst>
          </p:cNvPr>
          <p:cNvSpPr txBox="1">
            <a:spLocks/>
          </p:cNvSpPr>
          <p:nvPr/>
        </p:nvSpPr>
        <p:spPr>
          <a:xfrm>
            <a:off x="6760029" y="5397512"/>
            <a:ext cx="6870874" cy="36933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Segoe UI"/>
              </a:rPr>
              <a:t>manishranglani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r>
              <a:rPr lang="en-IN" dirty="0"/>
              <a:t>Automation Appetite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r>
              <a:rPr lang="en-IN" dirty="0" smtClean="0"/>
              <a:t>Manish Ranglani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4062651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What is Azure Automation?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Process Automation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Update Management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Configuration Management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Common </a:t>
            </a:r>
            <a:r>
              <a:rPr lang="en-IN" dirty="0"/>
              <a:t>Use </a:t>
            </a:r>
            <a:r>
              <a:rPr lang="en-IN" dirty="0" smtClean="0"/>
              <a:t>Cases and Integration Scenarios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6792556" cy="1196610"/>
          </a:xfrm>
        </p:spPr>
        <p:txBody>
          <a:bodyPr/>
          <a:lstStyle/>
          <a:p>
            <a:r>
              <a:rPr lang="en-IN" dirty="0" smtClean="0"/>
              <a:t>Azure Automation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865461"/>
            <a:ext cx="11648421" cy="3970318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There are mainly 3 areas Automation in Cloud Operation</a:t>
            </a:r>
          </a:p>
          <a:p>
            <a:pPr marL="891518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Deploy and manage - Deliver repeatable and consistent infrastructure as code</a:t>
            </a:r>
          </a:p>
          <a:p>
            <a:pPr marL="891518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Response - Event-based automation to diagnose and resolve issues</a:t>
            </a:r>
          </a:p>
          <a:p>
            <a:pPr marL="891518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Orchestrate - Orchestrate and integrate automation with other Azure or third party services and products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Management </a:t>
            </a:r>
            <a:r>
              <a:rPr lang="en-US" dirty="0" smtClean="0"/>
              <a:t>of Azure and Non-Azure environment</a:t>
            </a:r>
            <a:endParaRPr lang="en-IN" sz="24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Automation gives </a:t>
            </a:r>
            <a:r>
              <a:rPr lang="en-US" dirty="0" smtClean="0"/>
              <a:t>complete </a:t>
            </a:r>
            <a:r>
              <a:rPr lang="en-US" dirty="0"/>
              <a:t>control during deployment, operations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903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792556" cy="598305"/>
          </a:xfrm>
        </p:spPr>
        <p:txBody>
          <a:bodyPr/>
          <a:lstStyle/>
          <a:p>
            <a:r>
              <a:rPr lang="en-IN" dirty="0" smtClean="0"/>
              <a:t>Azure Automation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1446550"/>
          </a:xfrm>
        </p:spPr>
        <p:txBody>
          <a:bodyPr/>
          <a:lstStyle/>
          <a:p>
            <a:pPr lvl="1">
              <a:lnSpc>
                <a:spcPct val="150000"/>
              </a:lnSpc>
            </a:pPr>
            <a:endParaRPr lang="en-I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6" name="Picture 6" descr="Diagram of Automation capabil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32" y="1621292"/>
            <a:ext cx="8845096" cy="595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7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792556" cy="598305"/>
          </a:xfrm>
        </p:spPr>
        <p:txBody>
          <a:bodyPr/>
          <a:lstStyle/>
          <a:p>
            <a:r>
              <a:rPr lang="en-IN" dirty="0" smtClean="0"/>
              <a:t>Process Automation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751161"/>
            <a:ext cx="11648421" cy="3693319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Allows to </a:t>
            </a:r>
            <a:r>
              <a:rPr lang="en-US" dirty="0"/>
              <a:t>automate frequent, time-consuming, and error-prone management </a:t>
            </a:r>
            <a:r>
              <a:rPr lang="en-US" dirty="0" smtClean="0"/>
              <a:t>tasks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cs typeface="Segoe UI" panose="020B0502040204020203" pitchFamily="34" charset="0"/>
              </a:rPr>
              <a:t>Webhooks help to automate and schedule activities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Execute Long running scripts</a:t>
            </a:r>
            <a:endParaRPr lang="en-IN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cs typeface="Segoe UI" panose="020B0502040204020203" pitchFamily="34" charset="0"/>
              </a:rPr>
              <a:t>Integrate with Azure Logic app and Azure Function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Lower your operational </a:t>
            </a:r>
            <a:r>
              <a:rPr lang="en-US" dirty="0" smtClean="0"/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24749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792556" cy="598305"/>
          </a:xfrm>
        </p:spPr>
        <p:txBody>
          <a:bodyPr/>
          <a:lstStyle/>
          <a:p>
            <a:r>
              <a:rPr lang="en-IN" dirty="0" smtClean="0"/>
              <a:t>Process Automation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555218"/>
            <a:ext cx="11648421" cy="5755422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Segoe UI" panose="020B0502040204020203" pitchFamily="34" charset="0"/>
              </a:rPr>
              <a:t>Common Use Cases</a:t>
            </a:r>
          </a:p>
          <a:p>
            <a:pPr marL="617209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cs typeface="Segoe UI" panose="020B0502040204020203" pitchFamily="34" charset="0"/>
              </a:rPr>
              <a:t>Build and Deploy resources like VM</a:t>
            </a:r>
          </a:p>
          <a:p>
            <a:pPr marL="617209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cs typeface="Segoe UI" panose="020B0502040204020203" pitchFamily="34" charset="0"/>
              </a:rPr>
              <a:t>Start and Stop VM runtimes</a:t>
            </a:r>
          </a:p>
          <a:p>
            <a:pPr marL="617209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  <a:t>Delete</a:t>
            </a:r>
            <a:r>
              <a:rPr lang="en-IN" dirty="0">
                <a:solidFill>
                  <a:schemeClr val="bg1"/>
                </a:solidFill>
                <a:cs typeface="Segoe UI" panose="020B0502040204020203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cs typeface="Segoe UI" panose="020B0502040204020203" pitchFamily="34" charset="0"/>
              </a:rPr>
              <a:t>empty </a:t>
            </a:r>
            <a:r>
              <a:rPr lang="en-IN" dirty="0">
                <a:solidFill>
                  <a:schemeClr val="bg1"/>
                </a:solidFill>
                <a:cs typeface="Segoe UI" panose="020B0502040204020203" pitchFamily="34" charset="0"/>
              </a:rPr>
              <a:t>Resource </a:t>
            </a:r>
            <a:r>
              <a:rPr lang="en-IN" dirty="0" smtClean="0">
                <a:solidFill>
                  <a:schemeClr val="bg1"/>
                </a:solidFill>
                <a:cs typeface="Segoe UI" panose="020B0502040204020203" pitchFamily="34" charset="0"/>
              </a:rPr>
              <a:t>Groups</a:t>
            </a:r>
          </a:p>
          <a:p>
            <a:pPr marL="617209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  <a:cs typeface="Segoe UI" panose="020B0502040204020203" pitchFamily="34" charset="0"/>
              </a:rPr>
              <a:t>Clear Front-Door Cache</a:t>
            </a:r>
          </a:p>
          <a:p>
            <a:pPr marL="617209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  <a:cs typeface="Segoe UI" panose="020B0502040204020203" pitchFamily="34" charset="0"/>
              </a:rPr>
              <a:t>Hybrid Automation e.g. SharePoint</a:t>
            </a:r>
          </a:p>
          <a:p>
            <a:pPr marL="617209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  <a:cs typeface="Segoe UI" panose="020B0502040204020203" pitchFamily="34" charset="0"/>
              </a:rPr>
              <a:t>Monitoring and </a:t>
            </a:r>
            <a:r>
              <a:rPr lang="en-IN" dirty="0">
                <a:solidFill>
                  <a:schemeClr val="bg1"/>
                </a:solidFill>
                <a:cs typeface="Segoe UI" panose="020B0502040204020203" pitchFamily="34" charset="0"/>
              </a:rPr>
              <a:t>Integrating </a:t>
            </a:r>
            <a:r>
              <a:rPr lang="en-IN" dirty="0" smtClean="0">
                <a:solidFill>
                  <a:schemeClr val="bg1"/>
                </a:solidFill>
                <a:cs typeface="Segoe UI" panose="020B0502040204020203" pitchFamily="34" charset="0"/>
              </a:rPr>
              <a:t>Alerts</a:t>
            </a:r>
          </a:p>
          <a:p>
            <a:pPr marL="617209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  <a:cs typeface="Segoe UI" panose="020B0502040204020203" pitchFamily="34" charset="0"/>
              </a:rPr>
              <a:t>DB Management – Truncate Log file</a:t>
            </a:r>
          </a:p>
          <a:p>
            <a:pPr marL="617209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  <a:cs typeface="Segoe UI" panose="020B0502040204020203" pitchFamily="34" charset="0"/>
              </a:rPr>
              <a:t>Night Data Load</a:t>
            </a:r>
            <a:endParaRPr lang="en-IN" dirty="0" smtClean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792556" cy="598305"/>
          </a:xfrm>
        </p:spPr>
        <p:txBody>
          <a:bodyPr/>
          <a:lstStyle/>
          <a:p>
            <a:r>
              <a:rPr lang="en-IN" dirty="0" smtClean="0"/>
              <a:t>Configuration Management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555218"/>
            <a:ext cx="11648421" cy="5201424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Allow to </a:t>
            </a:r>
            <a:r>
              <a:rPr lang="en-US" dirty="0"/>
              <a:t>track Linux and Windows virtual machine and server infrastructure </a:t>
            </a:r>
            <a:r>
              <a:rPr lang="en-US" dirty="0" smtClean="0"/>
              <a:t>changes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Tracks </a:t>
            </a:r>
            <a:r>
              <a:rPr lang="en-US" dirty="0"/>
              <a:t>changes in virtual machines hosted in Azure, on-premises, and other cloud environments to help you pinpoint operational and environmental issues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includes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cs typeface="Segoe UI" panose="020B0502040204020203" pitchFamily="34" charset="0"/>
              </a:rPr>
              <a:t>Windows software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cs typeface="Segoe UI" panose="020B0502040204020203" pitchFamily="34" charset="0"/>
              </a:rPr>
              <a:t>Linux software (packages)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cs typeface="Segoe UI" panose="020B0502040204020203" pitchFamily="34" charset="0"/>
              </a:rPr>
              <a:t>Windows and Linux files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cs typeface="Segoe UI" panose="020B0502040204020203" pitchFamily="34" charset="0"/>
              </a:rPr>
              <a:t>Windows registry keys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cs typeface="Segoe UI" panose="020B0502040204020203" pitchFamily="34" charset="0"/>
              </a:rPr>
              <a:t>Windows services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cs typeface="Segoe UI" panose="020B0502040204020203" pitchFamily="34" charset="0"/>
              </a:rPr>
              <a:t>Linux </a:t>
            </a:r>
            <a:r>
              <a:rPr lang="en-IN" dirty="0" smtClean="0">
                <a:solidFill>
                  <a:schemeClr val="bg1"/>
                </a:solidFill>
                <a:cs typeface="Segoe UI" panose="020B0502040204020203" pitchFamily="34" charset="0"/>
              </a:rPr>
              <a:t>daemons</a:t>
            </a:r>
            <a:endParaRPr lang="en-IN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307" y="4468793"/>
            <a:ext cx="2857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428</Words>
  <Application>Microsoft Office PowerPoint</Application>
  <PresentationFormat>Custom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Calibri</vt:lpstr>
      <vt:lpstr>Segoe UI</vt:lpstr>
      <vt:lpstr>Segoe UI Semibold (Headings)</vt:lpstr>
      <vt:lpstr>Arial</vt:lpstr>
      <vt:lpstr>Poppins Light</vt:lpstr>
      <vt:lpstr>Wingdings</vt:lpstr>
      <vt:lpstr>Poppins</vt:lpstr>
      <vt:lpstr>Segoe UI Semibold</vt:lpstr>
      <vt:lpstr>Segoe UI Black</vt:lpstr>
      <vt:lpstr>Document template - Corp grid</vt:lpstr>
      <vt:lpstr>1_Document template - Corp grid</vt:lpstr>
      <vt:lpstr>PowerPoint Presentation</vt:lpstr>
      <vt:lpstr>Manish Ranglani</vt:lpstr>
      <vt:lpstr>Automation Appetite</vt:lpstr>
      <vt:lpstr>Agenda</vt:lpstr>
      <vt:lpstr>Azure Automation</vt:lpstr>
      <vt:lpstr>Azure Automation</vt:lpstr>
      <vt:lpstr>Process Automation</vt:lpstr>
      <vt:lpstr>Process Automation</vt:lpstr>
      <vt:lpstr>Configuration Management</vt:lpstr>
      <vt:lpstr>Demo 1: Create Runbook to Schedule Runtime</vt:lpstr>
      <vt:lpstr>Automation Runbooks vs Function App</vt:lpstr>
      <vt:lpstr>Update Management</vt:lpstr>
      <vt:lpstr>Azure Automanage</vt:lpstr>
      <vt:lpstr>Demo 2: Setup Update Management and Automanage</vt:lpstr>
      <vt:lpstr>Azure Automanage Screenshot</vt:lpstr>
      <vt:lpstr>Automation Benefits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12</cp:revision>
  <dcterms:created xsi:type="dcterms:W3CDTF">2020-10-17T05:30:34Z</dcterms:created>
  <dcterms:modified xsi:type="dcterms:W3CDTF">2022-10-20T10:18:25Z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